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59" r:id="rId15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4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C1C00-C9E7-4042-AA7D-0471D42C29C0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27BFF-84B7-4E8D-B07D-4A6A6DD899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47534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E2024-932D-4FBB-97A3-F1C3204BDEAE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D3720-F9D2-4B53-8147-EFB2FDC6D6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7445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0DFCF-1618-46D4-99B0-7FBDBC0E92D6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290E9-B733-4758-974C-401B96EFA9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23021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C34DE-BF30-4ED7-B203-3EBA5621ACB1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8DF43-5B84-4B01-9CD8-6554B7DE0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06204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C2368-E090-4E35-B07E-444DE79EBB1A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29E58-4D77-4997-9A9D-2A5A71ECCB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8645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2B266-12C7-4D98-B8D6-E1D1B06B9DAF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95F84-95C0-46DA-A10C-D432165CE9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60743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5AB07-82B4-4129-B5BB-7ADCCCFFBDF1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A0D4B6-BB4E-4423-B720-D30065FD86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1967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AC663-395F-42BF-BAFC-69EE22D137CD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AD831-95C2-4BFF-BBEA-8A1CA2CBD7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55859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14ED2-B93C-466D-B933-2B80A51F3468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0A6F8-721D-423A-AFFA-54D503E185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44157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D9E0E-5E82-4C24-8E09-B438AECA8CF5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58A4A-584E-4DF0-871F-BC7EDB65B1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53883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FAA61-612E-450C-A465-5762307F0B3D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A32CB-85FF-4D40-8D46-D4D6B52AD2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31413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4F00F4-562C-4FE0-B55C-BC0B42FB5DDB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DC5EA49-BD5E-48C2-8EEF-B61CD00682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512" y="188640"/>
            <a:ext cx="8784976" cy="6480720"/>
          </a:xfrm>
          <a:prstGeom prst="rect">
            <a:avLst/>
          </a:prstGeom>
          <a:blipFill dpi="0" rotWithShape="1">
            <a:blip r:embed="rId14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lum bright="15000" contrast="-10000"/>
            </a:blip>
            <a:srcRect/>
            <a:tile tx="0" ty="0" sx="100000" sy="100000" flip="none" algn="ctr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34" name="Picture 2" descr="http://img-fotki.yandex.ru/get/6001/jlipeiton.2c9/0_52b95_54d465ea_S.jp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0"/>
            <a:ext cx="1143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2" descr="http://img-fotki.yandex.ru/get/6001/jlipeiton.2c9/0_52b95_54d465ea_S.jp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29250"/>
            <a:ext cx="1143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"/>
          <p:cNvSpPr>
            <a:spLocks noChangeArrowheads="1"/>
          </p:cNvSpPr>
          <p:nvPr userDrawn="1"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800">
                <a:solidFill>
                  <a:srgbClr val="7F7F7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FokinaLida.75@mail.ru</a:t>
            </a:r>
            <a:endParaRPr lang="en-US" altLang="ru-RU" sz="800">
              <a:solidFill>
                <a:srgbClr val="7F7F7F"/>
              </a:solidFill>
              <a:ea typeface="Calibri" panose="020F0502020204030204" pitchFamily="34" charset="0"/>
            </a:endParaRPr>
          </a:p>
        </p:txBody>
      </p:sp>
      <p:pic>
        <p:nvPicPr>
          <p:cNvPr id="1037" name="Picture 2" descr="http://img-fotki.yandex.ru/get/6001/jlipeiton.2c9/0_52b95_54d465ea_S.jp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43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2" descr="http://img-fotki.yandex.ru/get/6001/jlipeiton.2c9/0_52b95_54d465ea_S.jpg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5429250"/>
            <a:ext cx="1143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img_url=http%3A%2F%2Fwww.phimatrix.com%2Fimages%2Fi-teeth.jpg&amp;iorient=&amp;ih=&amp;icolor=&amp;site=&amp;text=%D1%84%D0%BE%D1%82%D0%BE%20%D0%B7%D1%83%D0%B1%D0%BE%D0%B2&amp;iw=&amp;wp=&amp;pos=4&amp;recent=&amp;type=&amp;isize=&amp;rpt=simage&amp;itype=&amp;nojs=1" TargetMode="External"/><Relationship Id="rId3" Type="http://schemas.openxmlformats.org/officeDocument/2006/relationships/image" Target="../media/image14.jpeg"/><Relationship Id="rId7" Type="http://schemas.openxmlformats.org/officeDocument/2006/relationships/image" Target="../media/image16.jpeg"/><Relationship Id="rId2" Type="http://schemas.openxmlformats.org/officeDocument/2006/relationships/hyperlink" Target="http://www.buratinki.ru/images_products/00016155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img_url=http%3A%2F%2Fimg-fotki.yandex.ru%2Fget%2F3307%2Fshmachilin.d%2F0_2302a_928785ac_XL&amp;iorient=&amp;ih=&amp;icolor=&amp;site=&amp;text=%D1%84%D0%BE%D1%82%D0%BE%20%D0%B3%D0%BB%D0%B0%D0%B7%D0%BE%D0%BA&amp;iw=&amp;wp=&amp;pos=18&amp;recent=&amp;type=&amp;isize=&amp;rpt=simage&amp;itype=&amp;nojs=1" TargetMode="External"/><Relationship Id="rId5" Type="http://schemas.openxmlformats.org/officeDocument/2006/relationships/image" Target="../media/image15.jpeg"/><Relationship Id="rId4" Type="http://schemas.openxmlformats.org/officeDocument/2006/relationships/hyperlink" Target="http://be-us-beautiful.ru/wp-content/uploads/gribnoi-sezon.jpg" TargetMode="External"/><Relationship Id="rId9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images.yandex.ru/yandsearch?text=%D1%84%D0%BE%D1%82%D0%BE%20%D0%B0%D1%80%D0%B1%D1%83%D0%B7%D0%B0&amp;img_url=http://i.i.ua/photo/images/pic/7/2/1350727_a19a92de.jpg&amp;pos=0&amp;rpt=simage&amp;lr=39&amp;noreask=1&amp;source=wiz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hyperlink" Target="http://www.facenews.ua/images/doc/3/2/32624-fullphoto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1403350" y="476250"/>
            <a:ext cx="5761038" cy="2305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kern="1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СОВЕТЫ ЛОГОПЕДА </a:t>
            </a:r>
          </a:p>
          <a:p>
            <a:pPr algn="ctr"/>
            <a:r>
              <a:rPr lang="ru-RU" kern="1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ПО РАЗВИТИЮ СВЯЗНОЙ РЕЧИ.</a:t>
            </a:r>
          </a:p>
        </p:txBody>
      </p:sp>
      <p:pic>
        <p:nvPicPr>
          <p:cNvPr id="2051" name="Рисунок 4" descr="G:\DCIM\101MSDCF\DSC00687.JPG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141663"/>
            <a:ext cx="2554287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G:\DCIM\101MSDCF\DSC0067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717032"/>
            <a:ext cx="2658247" cy="1994054"/>
          </a:xfrm>
          <a:prstGeom prst="rect">
            <a:avLst/>
          </a:prstGeom>
          <a:ln w="190500" cap="sq">
            <a:solidFill>
              <a:srgbClr val="00B0F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/>
            </a:r>
            <a:br>
              <a:rPr lang="ru-RU" altLang="ru-RU" smtClean="0"/>
            </a:br>
            <a:r>
              <a:rPr lang="ru-RU" altLang="ru-RU" smtClean="0"/>
              <a:t>КУЗОВОК</a:t>
            </a: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457200" y="3284538"/>
            <a:ext cx="4691063" cy="2841625"/>
          </a:xfrm>
        </p:spPr>
        <p:txBody>
          <a:bodyPr/>
          <a:lstStyle/>
          <a:p>
            <a:pPr eaLnBrk="1" hangingPunct="1"/>
            <a:endParaRPr lang="ru-RU" altLang="ru-RU" smtClean="0"/>
          </a:p>
          <a:p>
            <a:pPr eaLnBrk="1" hangingPunct="1"/>
            <a:endParaRPr lang="ru-RU" altLang="ru-RU" smtClean="0"/>
          </a:p>
        </p:txBody>
      </p:sp>
      <p:pic>
        <p:nvPicPr>
          <p:cNvPr id="11268" name="Picture 2" descr="http://www.buratinki.ru/images_products/00016155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12875"/>
            <a:ext cx="3362325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6" descr="http://be-us-beautiful.ru/wp-content/uploads/gribnoi-sezon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1844675"/>
            <a:ext cx="2386013" cy="179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8" descr="http://im3-tub-ru.yandex.net/i?id=179953937-16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150" y="1773238"/>
            <a:ext cx="2533650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10" descr="http://im6-tub-ru.yandex.net/i?id=273629940-60-72&amp;n=21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4005263"/>
            <a:ext cx="2682875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Арабское письмо</a:t>
            </a: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океане живёт необычная рыба- рыба – ёж.</a:t>
            </a:r>
          </a:p>
          <a:p>
            <a:pPr eaLnBrk="1" hangingPunct="1"/>
            <a:endParaRPr lang="ru-RU" altLang="ru-RU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u-RU" alt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.же- абыр – абыр яанчыбоен тёвиж енаеко 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«Древнерусское письмо».</a:t>
            </a:r>
            <a:r>
              <a:rPr lang="ru-RU" altLang="ru-RU" smtClean="0"/>
              <a:t> </a:t>
            </a: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«Отважный Миша бежит от мыши» .</a:t>
            </a:r>
          </a:p>
          <a:p>
            <a:pPr eaLnBrk="1" hangingPunct="1"/>
            <a:r>
              <a:rPr lang="ru-RU" altLang="ru-RU" smtClean="0"/>
              <a:t>…тв…жн…й М…ш…   б…ж…т   …т  м…ш… </a:t>
            </a:r>
          </a:p>
          <a:p>
            <a:pPr eaLnBrk="1" hangingPunct="1"/>
            <a:r>
              <a:rPr lang="ru-RU" altLang="ru-RU" smtClean="0"/>
              <a:t>О… …а… …ы…  …и…а   …е…и…  о…  …ы…и.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«Волшебный диктант</a:t>
            </a:r>
            <a:r>
              <a:rPr lang="ru-RU" altLang="ru-RU" smtClean="0"/>
              <a:t>». 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«Мы смотрим на птичьи стаи на небе».</a:t>
            </a:r>
          </a:p>
          <a:p>
            <a:pPr eaLnBrk="1" hangingPunct="1"/>
            <a:r>
              <a:rPr lang="ru-RU" altLang="ru-RU" smtClean="0"/>
              <a:t> </a:t>
            </a:r>
            <a:r>
              <a:rPr lang="ru-RU" altLang="ru-RU" sz="7200" smtClean="0"/>
              <a:t> / Х / / / / </a:t>
            </a:r>
            <a:r>
              <a:rPr lang="ru-RU" altLang="ru-RU" sz="7200" smtClean="0">
                <a:sym typeface="Symbol" panose="05050102010706020507" pitchFamily="18" charset="2"/>
              </a:rPr>
              <a:t></a:t>
            </a:r>
            <a:r>
              <a:rPr lang="ru-RU" altLang="ru-RU" sz="720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anyamashka.ru/_ph/44/2/63816501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260350"/>
            <a:ext cx="5265738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55976" y="1700808"/>
            <a:ext cx="4213149" cy="20313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r" eaLnBrk="1" hangingPunct="1">
              <a:defRPr/>
            </a:pPr>
            <a:r>
              <a:rPr lang="ru-RU" sz="1400" b="1" dirty="0">
                <a:solidFill>
                  <a:srgbClr val="FF0000"/>
                </a:solidFill>
                <a:latin typeface="Arial Black" pitchFamily="34" charset="0"/>
                <a:cs typeface="Arial" charset="0"/>
              </a:rPr>
              <a:t>Любой из нас пришел  на свет на этот</a:t>
            </a:r>
            <a:endParaRPr lang="ru-RU" sz="1400" dirty="0">
              <a:solidFill>
                <a:srgbClr val="FF0000"/>
              </a:solidFill>
              <a:latin typeface="Arial Black" pitchFamily="34" charset="0"/>
              <a:cs typeface="Arial" charset="0"/>
            </a:endParaRPr>
          </a:p>
          <a:p>
            <a:pPr algn="r" eaLnBrk="1" hangingPunct="1">
              <a:defRPr/>
            </a:pPr>
            <a:r>
              <a:rPr lang="ru-RU" sz="1400" b="1" dirty="0">
                <a:solidFill>
                  <a:srgbClr val="FF0000"/>
                </a:solidFill>
                <a:latin typeface="Arial Black" pitchFamily="34" charset="0"/>
                <a:cs typeface="Arial" charset="0"/>
              </a:rPr>
              <a:t>Творить добро, надеяться, любить,</a:t>
            </a:r>
            <a:endParaRPr lang="ru-RU" sz="1400" dirty="0">
              <a:solidFill>
                <a:srgbClr val="FF0000"/>
              </a:solidFill>
              <a:latin typeface="Arial Black" pitchFamily="34" charset="0"/>
              <a:cs typeface="Arial" charset="0"/>
            </a:endParaRPr>
          </a:p>
          <a:p>
            <a:pPr algn="r" eaLnBrk="1" hangingPunct="1">
              <a:defRPr/>
            </a:pPr>
            <a:r>
              <a:rPr lang="ru-RU" sz="1400" b="1" dirty="0">
                <a:solidFill>
                  <a:srgbClr val="FF0000"/>
                </a:solidFill>
                <a:latin typeface="Arial Black" pitchFamily="34" charset="0"/>
                <a:cs typeface="Arial" charset="0"/>
              </a:rPr>
              <a:t>Смеяться, плакать, но при этом</a:t>
            </a:r>
            <a:endParaRPr lang="ru-RU" sz="1400" dirty="0">
              <a:solidFill>
                <a:srgbClr val="FF0000"/>
              </a:solidFill>
              <a:latin typeface="Arial Black" pitchFamily="34" charset="0"/>
              <a:cs typeface="Arial" charset="0"/>
            </a:endParaRPr>
          </a:p>
          <a:p>
            <a:pPr algn="r" eaLnBrk="1" hangingPunct="1">
              <a:defRPr/>
            </a:pPr>
            <a:r>
              <a:rPr lang="ru-RU" sz="1400" b="1" dirty="0">
                <a:solidFill>
                  <a:srgbClr val="FF0000"/>
                </a:solidFill>
                <a:latin typeface="Arial Black" pitchFamily="34" charset="0"/>
                <a:cs typeface="Arial" charset="0"/>
              </a:rPr>
              <a:t>Должны мы научиться  говорить.</a:t>
            </a:r>
            <a:endParaRPr lang="ru-RU" sz="1400" dirty="0">
              <a:solidFill>
                <a:srgbClr val="FF0000"/>
              </a:solidFill>
              <a:latin typeface="Arial Black" pitchFamily="34" charset="0"/>
              <a:cs typeface="Arial" charset="0"/>
            </a:endParaRPr>
          </a:p>
          <a:p>
            <a:pPr algn="r" eaLnBrk="1" hangingPunct="1">
              <a:defRPr/>
            </a:pPr>
            <a:r>
              <a:rPr lang="ru-RU" sz="1400" b="1" dirty="0">
                <a:solidFill>
                  <a:srgbClr val="FF0000"/>
                </a:solidFill>
                <a:latin typeface="Arial Black" pitchFamily="34" charset="0"/>
                <a:cs typeface="Arial" charset="0"/>
              </a:rPr>
              <a:t>Но если вдруг проблема возникает,</a:t>
            </a:r>
            <a:endParaRPr lang="ru-RU" sz="1400" dirty="0">
              <a:solidFill>
                <a:srgbClr val="FF0000"/>
              </a:solidFill>
              <a:latin typeface="Arial Black" pitchFamily="34" charset="0"/>
              <a:cs typeface="Arial" charset="0"/>
            </a:endParaRPr>
          </a:p>
          <a:p>
            <a:pPr algn="r" eaLnBrk="1" hangingPunct="1">
              <a:defRPr/>
            </a:pPr>
            <a:r>
              <a:rPr lang="ru-RU" sz="1400" b="1" dirty="0">
                <a:solidFill>
                  <a:srgbClr val="FF0000"/>
                </a:solidFill>
                <a:latin typeface="Arial Black" pitchFamily="34" charset="0"/>
                <a:cs typeface="Arial" charset="0"/>
              </a:rPr>
              <a:t>В </a:t>
            </a:r>
            <a:r>
              <a:rPr lang="ru-RU" sz="1400" b="1" dirty="0" err="1">
                <a:solidFill>
                  <a:srgbClr val="FF0000"/>
                </a:solidFill>
                <a:latin typeface="Arial Black" pitchFamily="34" charset="0"/>
                <a:cs typeface="Arial" charset="0"/>
              </a:rPr>
              <a:t>произношеньи</a:t>
            </a:r>
            <a:r>
              <a:rPr lang="ru-RU" sz="1400" b="1" dirty="0">
                <a:solidFill>
                  <a:srgbClr val="FF0000"/>
                </a:solidFill>
                <a:latin typeface="Arial Black" pitchFamily="34" charset="0"/>
                <a:cs typeface="Arial" charset="0"/>
              </a:rPr>
              <a:t> звука  лада  нет,</a:t>
            </a:r>
            <a:endParaRPr lang="ru-RU" sz="1400" dirty="0">
              <a:solidFill>
                <a:srgbClr val="FF0000"/>
              </a:solidFill>
              <a:latin typeface="Arial Black" pitchFamily="34" charset="0"/>
              <a:cs typeface="Arial" charset="0"/>
            </a:endParaRPr>
          </a:p>
          <a:p>
            <a:pPr algn="r" eaLnBrk="1" hangingPunct="1">
              <a:defRPr/>
            </a:pPr>
            <a:r>
              <a:rPr lang="ru-RU" sz="1400" b="1" dirty="0">
                <a:solidFill>
                  <a:srgbClr val="FF0000"/>
                </a:solidFill>
                <a:latin typeface="Arial Black" pitchFamily="34" charset="0"/>
                <a:cs typeface="Arial" charset="0"/>
              </a:rPr>
              <a:t>И наша речь от этого страдает,</a:t>
            </a:r>
            <a:endParaRPr lang="ru-RU" sz="1400" dirty="0">
              <a:solidFill>
                <a:srgbClr val="FF0000"/>
              </a:solidFill>
              <a:latin typeface="Arial Black" pitchFamily="34" charset="0"/>
              <a:cs typeface="Arial" charset="0"/>
            </a:endParaRPr>
          </a:p>
          <a:p>
            <a:pPr algn="r" eaLnBrk="1" hangingPunct="1">
              <a:defRPr/>
            </a:pPr>
            <a:r>
              <a:rPr lang="ru-RU" sz="1400" b="1" dirty="0">
                <a:solidFill>
                  <a:srgbClr val="FF0000"/>
                </a:solidFill>
                <a:latin typeface="Arial Black" pitchFamily="34" charset="0"/>
                <a:cs typeface="Arial" charset="0"/>
              </a:rPr>
              <a:t>Тогда придет  на помощь логопед.</a:t>
            </a:r>
            <a:endParaRPr lang="ru-RU" sz="1400" dirty="0">
              <a:solidFill>
                <a:srgbClr val="FF0000"/>
              </a:solidFill>
              <a:latin typeface="Arial Black" pitchFamily="34" charset="0"/>
              <a:cs typeface="Arial" charset="0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ln w="11430"/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rial Black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213" y="404813"/>
            <a:ext cx="497205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  <a:cs typeface="+mn-cs"/>
              </a:rPr>
              <a:t>ХАРАКТЕР ОШИБОК</a:t>
            </a:r>
            <a:r>
              <a:rPr lang="ru-RU" sz="3200" dirty="0">
                <a:solidFill>
                  <a:schemeClr val="accent4">
                    <a:lumMod val="75000"/>
                  </a:schemeClr>
                </a:solidFill>
                <a:latin typeface="+mn-lt"/>
                <a:cs typeface="+mn-cs"/>
              </a:rPr>
              <a:t>:</a:t>
            </a:r>
          </a:p>
        </p:txBody>
      </p:sp>
      <p:sp>
        <p:nvSpPr>
          <p:cNvPr id="4099" name="Rectangle 1"/>
          <p:cNvSpPr>
            <a:spLocks noChangeArrowheads="1"/>
          </p:cNvSpPr>
          <p:nvPr/>
        </p:nvSpPr>
        <p:spPr bwMode="auto">
          <a:xfrm>
            <a:off x="1116013" y="1135063"/>
            <a:ext cx="74168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4572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457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Clr>
                <a:srgbClr val="7030A0"/>
              </a:buClr>
              <a:buFont typeface="Wingdings" panose="05000000000000000000" pitchFamily="2" charset="2"/>
              <a:buChar char="v"/>
            </a:pPr>
            <a:r>
              <a:rPr lang="ru-RU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не  соблюдаются границы полей в тетради и устойчивые правила переноса;</a:t>
            </a:r>
          </a:p>
          <a:p>
            <a:pPr algn="just">
              <a:spcBef>
                <a:spcPct val="0"/>
              </a:spcBef>
              <a:buClr>
                <a:srgbClr val="7030A0"/>
              </a:buClr>
              <a:buFont typeface="Wingdings" panose="05000000000000000000" pitchFamily="2" charset="2"/>
              <a:buChar char="v"/>
            </a:pPr>
            <a:r>
              <a:rPr lang="ru-RU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зеркальное письмо: буквы «э», «з», «б», «в» и другие перевернуты в другую сторону;</a:t>
            </a:r>
          </a:p>
          <a:p>
            <a:pPr algn="just">
              <a:spcBef>
                <a:spcPct val="0"/>
              </a:spcBef>
              <a:buClr>
                <a:srgbClr val="7030A0"/>
              </a:buClr>
              <a:buFont typeface="Wingdings" panose="05000000000000000000" pitchFamily="2" charset="2"/>
              <a:buChar char="v"/>
            </a:pPr>
            <a:r>
              <a:rPr lang="ru-RU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 одной и той же буквы: пироп, вместо пирог;</a:t>
            </a:r>
          </a:p>
          <a:p>
            <a:pPr algn="just">
              <a:spcBef>
                <a:spcPct val="0"/>
              </a:spcBef>
              <a:buClr>
                <a:srgbClr val="7030A0"/>
              </a:buClr>
              <a:buFont typeface="Wingdings" panose="05000000000000000000" pitchFamily="2" charset="2"/>
              <a:buChar char="v"/>
            </a:pPr>
            <a:r>
              <a:rPr lang="ru-RU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замена букв: б-д (колодок), ж-х (мужомор), и-у (клумат), т-п (пигр);</a:t>
            </a:r>
          </a:p>
          <a:p>
            <a:pPr algn="just">
              <a:spcBef>
                <a:spcPct val="0"/>
              </a:spcBef>
              <a:buClr>
                <a:srgbClr val="7030A0"/>
              </a:buClr>
              <a:buFont typeface="Wingdings" panose="05000000000000000000" pitchFamily="2" charset="2"/>
              <a:buChar char="v"/>
            </a:pPr>
            <a:r>
              <a:rPr lang="ru-RU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ошибки в ударных слогах: учетель вместо учитель; </a:t>
            </a:r>
          </a:p>
          <a:p>
            <a:pPr algn="just">
              <a:spcBef>
                <a:spcPct val="0"/>
              </a:spcBef>
              <a:buClr>
                <a:srgbClr val="7030A0"/>
              </a:buClr>
              <a:buFont typeface="Wingdings" panose="05000000000000000000" pitchFamily="2" charset="2"/>
              <a:buChar char="v"/>
            </a:pPr>
            <a:r>
              <a:rPr lang="ru-RU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пропуск букв, недописывание слов и букв, перестановка слогов (гамазин вместо магазин); </a:t>
            </a:r>
          </a:p>
          <a:p>
            <a:pPr algn="just">
              <a:spcBef>
                <a:spcPct val="0"/>
              </a:spcBef>
              <a:buClr>
                <a:srgbClr val="7030A0"/>
              </a:buClr>
              <a:buFont typeface="Wingdings" panose="05000000000000000000" pitchFamily="2" charset="2"/>
              <a:buChar char="v"/>
            </a:pPr>
            <a:r>
              <a:rPr lang="ru-RU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забывание начертания редко встречающихся букв («ъ», «э») или прописных букв; </a:t>
            </a:r>
          </a:p>
          <a:p>
            <a:pPr algn="just">
              <a:spcBef>
                <a:spcPct val="0"/>
              </a:spcBef>
              <a:buClr>
                <a:srgbClr val="7030A0"/>
              </a:buClr>
              <a:buFont typeface="Wingdings" panose="05000000000000000000" pitchFamily="2" charset="2"/>
              <a:buChar char="v"/>
            </a:pPr>
            <a:r>
              <a:rPr lang="ru-RU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нечитаемый почерк, слишком мелкое  или слишком крупное написание, резкое колебание почерка (от мелкого к крупному). </a:t>
            </a:r>
          </a:p>
          <a:p>
            <a:pPr algn="just" eaLnBrk="1" hangingPunct="1">
              <a:spcBef>
                <a:spcPct val="0"/>
              </a:spcBef>
              <a:buClr>
                <a:srgbClr val="7030A0"/>
              </a:buClr>
              <a:buFont typeface="Wingdings" panose="05000000000000000000" pitchFamily="2" charset="2"/>
              <a:buChar char="v"/>
            </a:pPr>
            <a:r>
              <a:rPr lang="ru-RU" alt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 пропуски между словами и предложениями;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WordArt 3"/>
          <p:cNvSpPr>
            <a:spLocks noChangeArrowheads="1" noChangeShapeType="1" noTextEdit="1"/>
          </p:cNvSpPr>
          <p:nvPr/>
        </p:nvSpPr>
        <p:spPr bwMode="auto">
          <a:xfrm>
            <a:off x="2051050" y="333375"/>
            <a:ext cx="561657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ДИСГРАФИЯ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23850" y="1484313"/>
            <a:ext cx="4716463" cy="2016125"/>
            <a:chOff x="0" y="799"/>
            <a:chExt cx="2971" cy="1270"/>
          </a:xfrm>
        </p:grpSpPr>
        <p:sp>
          <p:nvSpPr>
            <p:cNvPr id="47113" name="Oval 9"/>
            <p:cNvSpPr>
              <a:spLocks noChangeArrowheads="1"/>
            </p:cNvSpPr>
            <p:nvPr/>
          </p:nvSpPr>
          <p:spPr bwMode="auto">
            <a:xfrm>
              <a:off x="0" y="799"/>
              <a:ext cx="2971" cy="127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47111" name="Text Box 7"/>
            <p:cNvSpPr txBox="1">
              <a:spLocks noChangeArrowheads="1"/>
            </p:cNvSpPr>
            <p:nvPr/>
          </p:nvSpPr>
          <p:spPr bwMode="auto">
            <a:xfrm>
              <a:off x="158" y="935"/>
              <a:ext cx="2722" cy="9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ru-RU" sz="32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Arial" charset="0"/>
                  <a:cs typeface="Arial" charset="0"/>
                </a:rPr>
                <a:t>СТОЙКИЕ, ПОВТОРЯЮЩИЕСЯ ОШИБКИ</a:t>
              </a:r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2087563" y="3573463"/>
            <a:ext cx="7056437" cy="3095625"/>
            <a:chOff x="1315" y="2160"/>
            <a:chExt cx="4445" cy="1950"/>
          </a:xfrm>
        </p:grpSpPr>
        <p:sp>
          <p:nvSpPr>
            <p:cNvPr id="47115" name="Oval 11"/>
            <p:cNvSpPr>
              <a:spLocks noChangeArrowheads="1"/>
            </p:cNvSpPr>
            <p:nvPr/>
          </p:nvSpPr>
          <p:spPr bwMode="auto">
            <a:xfrm>
              <a:off x="1364" y="2160"/>
              <a:ext cx="4265" cy="195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>
              <a:flatTx/>
            </a:bodyPr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47112" name="Text Box 8"/>
            <p:cNvSpPr txBox="1">
              <a:spLocks noChangeArrowheads="1"/>
            </p:cNvSpPr>
            <p:nvPr/>
          </p:nvSpPr>
          <p:spPr bwMode="auto">
            <a:xfrm>
              <a:off x="1315" y="2486"/>
              <a:ext cx="4445" cy="1299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ru-RU" sz="32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Arial" charset="0"/>
                  <a:cs typeface="Arial" charset="0"/>
                </a:rPr>
                <a:t>НЕСФОРМИРОВАННОСТЬ         ВЫСШИХ ПСИХИЧЕСКИХ ФУНКЦИЙ, УЧАСТВУЮЩИХ             В ПРОЦЕССЕ ПИСЬМА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ru-RU" altLang="ru-RU" sz="1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обращайте внимание на характер ошибок в тетради вашего и ребенка и вовремя обратиться к логопеду или нейропсихологу;</a:t>
            </a:r>
          </a:p>
          <a:p>
            <a:pPr eaLnBrk="1" hangingPunct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ru-RU" altLang="ru-RU" sz="1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помните, что постоянные наказания за плохие отметки только ухудшат ситуацию;</a:t>
            </a:r>
          </a:p>
          <a:p>
            <a:pPr eaLnBrk="1" hangingPunct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ru-RU" altLang="ru-RU" sz="1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торопите неуспешного ребенка;</a:t>
            </a:r>
          </a:p>
          <a:p>
            <a:pPr eaLnBrk="1" hangingPunct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ru-RU" altLang="ru-RU" sz="1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постарайтесь избегать отрицательных оценок при неудачах, лучше лишний раз похвалите за то старание;</a:t>
            </a:r>
          </a:p>
          <a:p>
            <a:pPr eaLnBrk="1" hangingPunct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ru-RU" altLang="ru-RU" sz="1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сравнивайте ребенка с ним самим вчерашним, а не с другими детьми;</a:t>
            </a:r>
          </a:p>
          <a:p>
            <a:pPr eaLnBrk="1" hangingPunct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ru-RU" altLang="ru-RU" sz="1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знайте: все задания ребенка по русскому языку и тщательно следите за их выполнением, но помните: это все же его задания, а не ваши;</a:t>
            </a:r>
          </a:p>
          <a:p>
            <a:pPr eaLnBrk="1" hangingPunct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ru-RU" altLang="ru-RU" sz="1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проверяя домашние задания, избегайте отрицательных оценок;</a:t>
            </a:r>
          </a:p>
          <a:p>
            <a:pPr eaLnBrk="1" hangingPunct="1"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ru-RU" altLang="ru-RU" sz="18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404664"/>
            <a:ext cx="326922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cs typeface="Arial" charset="0"/>
              </a:rPr>
              <a:t>СОВЕТЫ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ru-RU" altLang="ru-RU" sz="1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радуйтесь вместе с ним его маленьким победам;</a:t>
            </a:r>
          </a:p>
          <a:p>
            <a:pPr eaLnBrk="1" hangingPunct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ru-RU" altLang="ru-RU" sz="1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выделите ребенку комнату или ее часть, которая станет его собственной территорией, повесьте над столом интересные и смешные цитаты из произведений, научите ребенка искать их в книгах;</a:t>
            </a:r>
          </a:p>
          <a:p>
            <a:pPr eaLnBrk="1" hangingPunct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ru-RU" altLang="ru-RU" sz="1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играйте в рифмы, сочиняйте и записывайте веселые, абсурдные стихи, заведите для них специальную тетрадь;</a:t>
            </a:r>
          </a:p>
          <a:p>
            <a:pPr eaLnBrk="1" hangingPunct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ru-RU" altLang="ru-RU" sz="1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обсуждайте с  ребенком ваши совместные произведения;</a:t>
            </a:r>
          </a:p>
          <a:p>
            <a:pPr eaLnBrk="1" hangingPunct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ru-RU" altLang="ru-RU" sz="1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попросите ребенка информировать вас об успехах ребенка;</a:t>
            </a:r>
          </a:p>
          <a:p>
            <a:pPr eaLnBrk="1" hangingPunct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ru-RU" altLang="ru-RU" sz="1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вспомните, что свежий воздух и физические упражнения необходимы для полноценной умственной деятельности, играйте с ребенком в словесные игры на улице, на пляже, в лесу, во время лыжной или пешей прогулки или на катке;</a:t>
            </a:r>
          </a:p>
          <a:p>
            <a:pPr eaLnBrk="1" hangingPunct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ru-RU" altLang="ru-RU" sz="1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верьте в успех вашего ребенка;</a:t>
            </a:r>
          </a:p>
          <a:p>
            <a:pPr eaLnBrk="1" hangingPunct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ru-RU" altLang="ru-RU" sz="1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забудьте  о важной составляющей грамотного письма – чтении.</a:t>
            </a:r>
          </a:p>
          <a:p>
            <a:pPr eaLnBrk="1" hangingPunct="1"/>
            <a:endParaRPr lang="ru-RU" altLang="ru-RU" sz="18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3059832" y="476672"/>
            <a:ext cx="301717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  <a:cs typeface="Arial" charset="0"/>
              </a:rPr>
              <a:t>ЧТЕНИЕ</a:t>
            </a:r>
          </a:p>
        </p:txBody>
      </p:sp>
      <p:pic>
        <p:nvPicPr>
          <p:cNvPr id="5" name="Содержимое 4" descr="G:\DCIM\101MSDCF\DSC0067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71600" y="4437112"/>
            <a:ext cx="3672408" cy="2232248"/>
          </a:xfrm>
          <a:ln w="76200">
            <a:solidFill>
              <a:srgbClr val="00B0F0"/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Рисунок 5" descr="G:\DCIM\101MSDCF\DSC0068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420888"/>
            <a:ext cx="3656923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F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Рисунок 6" descr="G:\DCIM\101MSDCF\DSC0068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1484784"/>
            <a:ext cx="3258165" cy="24440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00B0F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miter lim="800000"/>
            <a:headEnd/>
            <a:tailEnd/>
          </a:ln>
          <a:extLst/>
        </p:spPr>
        <p:txBody>
          <a:bodyPr/>
          <a:lstStyle/>
          <a:p>
            <a:pPr eaLnBrk="1" hangingPunct="1">
              <a:defRPr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СОВЕТЫ</a:t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dirty="0"/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ru-RU" altLang="ru-RU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ребенок чаще видит вас с книгой в руках;</a:t>
            </a:r>
          </a:p>
          <a:p>
            <a:pPr eaLnBrk="1" hangingPunct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ru-RU" altLang="ru-RU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дарите детям книги;</a:t>
            </a:r>
          </a:p>
          <a:p>
            <a:pPr eaLnBrk="1" hangingPunct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ru-RU" altLang="ru-RU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постоянно обращайтесь к книжным примерам: ребенок привыкнет искать ответы у великих писателей, на страницах книг;</a:t>
            </a:r>
          </a:p>
          <a:p>
            <a:pPr eaLnBrk="1" hangingPunct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ru-RU" altLang="ru-RU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попробуйте перед началом «скучного» произведения прочитать детям один из наиболее веселых, коротких отрывков;</a:t>
            </a:r>
          </a:p>
          <a:p>
            <a:pPr eaLnBrk="1" hangingPunct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ru-RU" altLang="ru-RU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ищите такую книгу, которая «захватит» вашего ребенка;</a:t>
            </a:r>
          </a:p>
          <a:p>
            <a:pPr eaLnBrk="1" hangingPunct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ru-RU" altLang="ru-RU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читайте детям на ночь;</a:t>
            </a:r>
          </a:p>
          <a:p>
            <a:pPr eaLnBrk="1" hangingPunct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ru-RU" altLang="ru-RU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обсуждайте с ребенком содержание прочитанной им книги, будьте в курсе его предпочтений, спорьте, завидуйте, обменивайтесь мнениями, уважайте его выбор;</a:t>
            </a:r>
          </a:p>
          <a:p>
            <a:pPr eaLnBrk="1" hangingPunct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ru-RU" altLang="ru-RU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вместе с ребенком ищите в книгах ответы на разные вопросы школьной программы.</a:t>
            </a:r>
          </a:p>
          <a:p>
            <a:pPr eaLnBrk="1" hangingPunct="1"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ru-RU" altLang="ru-RU" sz="20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ПРАКТИЧЕСКИЕ УПРАЖНЕНИЯ:</a:t>
            </a:r>
          </a:p>
        </p:txBody>
      </p:sp>
      <p:pic>
        <p:nvPicPr>
          <p:cNvPr id="10243" name="Содержимое 3" descr="http://im8-tub-ru.yandex.net/i?id=126614596-02-72&amp;n=17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7088" y="1628775"/>
            <a:ext cx="1905000" cy="1428750"/>
          </a:xfrm>
        </p:spPr>
      </p:pic>
      <p:sp>
        <p:nvSpPr>
          <p:cNvPr id="10244" name="Rectangle 1"/>
          <p:cNvSpPr>
            <a:spLocks noChangeArrowheads="1"/>
          </p:cNvSpPr>
          <p:nvPr/>
        </p:nvSpPr>
        <p:spPr bwMode="auto">
          <a:xfrm>
            <a:off x="539750" y="3278188"/>
            <a:ext cx="2879725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А - АРОМАТНЫЙ</a:t>
            </a:r>
            <a:endParaRPr lang="ru-RU" altLang="ru-RU" sz="90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Р- РУБИНОВЫЙ</a:t>
            </a:r>
            <a:endParaRPr lang="ru-RU" altLang="ru-RU" sz="9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FF0000"/>
                </a:solidFill>
                <a:cs typeface="Calibri" panose="020F0502020204030204" pitchFamily="34" charset="0"/>
              </a:rPr>
              <a:t>Б - БОЛЬШОЙ</a:t>
            </a:r>
            <a:endParaRPr lang="ru-RU" altLang="ru-RU" sz="9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FF0000"/>
                </a:solidFill>
                <a:cs typeface="Calibri" panose="020F0502020204030204" pitchFamily="34" charset="0"/>
              </a:rPr>
              <a:t>У- УКАТИТЬ ДОМОЙ</a:t>
            </a:r>
            <a:endParaRPr lang="ru-RU" altLang="ru-RU" sz="90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FF0000"/>
                </a:solidFill>
                <a:cs typeface="Calibri" panose="020F0502020204030204" pitchFamily="34" charset="0"/>
              </a:rPr>
              <a:t>З - ЗВОНКИЙ</a:t>
            </a: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5724525" y="3860800"/>
            <a:ext cx="2924175" cy="22034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ru-RU" sz="900" dirty="0">
              <a:solidFill>
                <a:schemeClr val="tx1">
                  <a:lumMod val="65000"/>
                  <a:lumOff val="35000"/>
                </a:schemeClr>
              </a:solidFill>
              <a:cs typeface="Arial" charset="0"/>
            </a:endParaRPr>
          </a:p>
          <a:p>
            <a:pPr eaLnBrk="1" hangingPunct="1">
              <a:defRPr/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Arial" charset="0"/>
              </a:rPr>
              <a:t>М- МАЛЕНЬКАЯ</a:t>
            </a:r>
          </a:p>
          <a:p>
            <a:pPr eaLnBrk="1" hangingPunct="1">
              <a:defRPr/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Arial" charset="0"/>
              </a:rPr>
              <a:t>Ы- Ы-Ы!</a:t>
            </a:r>
          </a:p>
          <a:p>
            <a:pPr eaLnBrk="1" hangingPunct="1">
              <a:defRPr/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Arial" charset="0"/>
              </a:rPr>
              <a:t>Ш- ШУРШИТ</a:t>
            </a:r>
          </a:p>
          <a:p>
            <a:pPr eaLnBrk="1" hangingPunct="1">
              <a:defRPr/>
            </a:pP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Arial" charset="0"/>
              </a:rPr>
              <a:t>Ь- МЯГКАЯ ШУБКА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cs typeface="Arial" charset="0"/>
            </a:endParaRPr>
          </a:p>
        </p:txBody>
      </p:sp>
      <p:pic>
        <p:nvPicPr>
          <p:cNvPr id="10246" name="Рисунок 7" descr="http://www.facenews.ua/images/doc/3/2/32624-fullphoto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2205038"/>
            <a:ext cx="2087563" cy="147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256</Words>
  <Application>Microsoft Office PowerPoint</Application>
  <PresentationFormat>Экран (4:3)</PresentationFormat>
  <Paragraphs>72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Times New Roman</vt:lpstr>
      <vt:lpstr>Arial Black</vt:lpstr>
      <vt:lpstr>Wingdings</vt:lpstr>
      <vt:lpstr>Symbol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СОВЕТЫ </vt:lpstr>
      <vt:lpstr>ПРАКТИЧЕСКИЕ УПРАЖНЕНИЯ:</vt:lpstr>
      <vt:lpstr> КУЗОВОК</vt:lpstr>
      <vt:lpstr>Арабское письмо</vt:lpstr>
      <vt:lpstr>«Древнерусское письмо». </vt:lpstr>
      <vt:lpstr>«Волшебный диктант». 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МАОУ СОШ №11</cp:lastModifiedBy>
  <cp:revision>17</cp:revision>
  <dcterms:created xsi:type="dcterms:W3CDTF">2013-03-10T12:23:48Z</dcterms:created>
  <dcterms:modified xsi:type="dcterms:W3CDTF">2021-02-25T07:59:49Z</dcterms:modified>
</cp:coreProperties>
</file>